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6722" r:id="rId1"/>
  </p:sldMasterIdLst>
  <p:notesMasterIdLst>
    <p:notesMasterId r:id="rId65"/>
  </p:notesMasterIdLst>
  <p:handoutMasterIdLst>
    <p:handoutMasterId r:id="rId66"/>
  </p:handoutMasterIdLst>
  <p:sldIdLst>
    <p:sldId id="572" r:id="rId2"/>
    <p:sldId id="620" r:id="rId3"/>
    <p:sldId id="671" r:id="rId4"/>
    <p:sldId id="673" r:id="rId5"/>
    <p:sldId id="623" r:id="rId6"/>
    <p:sldId id="627" r:id="rId7"/>
    <p:sldId id="628" r:id="rId8"/>
    <p:sldId id="625" r:id="rId9"/>
    <p:sldId id="626" r:id="rId10"/>
    <p:sldId id="672" r:id="rId11"/>
    <p:sldId id="629" r:id="rId12"/>
    <p:sldId id="630" r:id="rId13"/>
    <p:sldId id="631" r:id="rId14"/>
    <p:sldId id="633" r:id="rId15"/>
    <p:sldId id="634" r:id="rId16"/>
    <p:sldId id="636" r:id="rId17"/>
    <p:sldId id="637" r:id="rId18"/>
    <p:sldId id="639" r:id="rId19"/>
    <p:sldId id="640" r:id="rId20"/>
    <p:sldId id="642" r:id="rId21"/>
    <p:sldId id="643" r:id="rId22"/>
    <p:sldId id="644" r:id="rId23"/>
    <p:sldId id="645" r:id="rId24"/>
    <p:sldId id="646" r:id="rId25"/>
    <p:sldId id="647" r:id="rId26"/>
    <p:sldId id="648" r:id="rId27"/>
    <p:sldId id="649" r:id="rId28"/>
    <p:sldId id="651" r:id="rId29"/>
    <p:sldId id="652" r:id="rId30"/>
    <p:sldId id="653" r:id="rId31"/>
    <p:sldId id="654" r:id="rId32"/>
    <p:sldId id="655" r:id="rId33"/>
    <p:sldId id="657" r:id="rId34"/>
    <p:sldId id="656" r:id="rId35"/>
    <p:sldId id="658" r:id="rId36"/>
    <p:sldId id="659" r:id="rId37"/>
    <p:sldId id="660" r:id="rId38"/>
    <p:sldId id="661" r:id="rId39"/>
    <p:sldId id="662" r:id="rId40"/>
    <p:sldId id="663" r:id="rId41"/>
    <p:sldId id="664" r:id="rId42"/>
    <p:sldId id="665" r:id="rId43"/>
    <p:sldId id="669" r:id="rId44"/>
    <p:sldId id="667" r:id="rId45"/>
    <p:sldId id="670" r:id="rId46"/>
    <p:sldId id="668" r:id="rId47"/>
    <p:sldId id="618" r:id="rId48"/>
    <p:sldId id="677" r:id="rId49"/>
    <p:sldId id="674" r:id="rId50"/>
    <p:sldId id="675" r:id="rId51"/>
    <p:sldId id="676" r:id="rId52"/>
    <p:sldId id="678" r:id="rId53"/>
    <p:sldId id="679" r:id="rId54"/>
    <p:sldId id="688" r:id="rId55"/>
    <p:sldId id="689" r:id="rId56"/>
    <p:sldId id="680" r:id="rId57"/>
    <p:sldId id="681" r:id="rId58"/>
    <p:sldId id="682" r:id="rId59"/>
    <p:sldId id="683" r:id="rId60"/>
    <p:sldId id="684" r:id="rId61"/>
    <p:sldId id="685" r:id="rId62"/>
    <p:sldId id="686" r:id="rId63"/>
    <p:sldId id="687" r:id="rId64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80"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0000"/>
    <a:srgbClr val="0000CC"/>
    <a:srgbClr val="009900"/>
    <a:srgbClr val="D9F1FF"/>
    <a:srgbClr val="000099"/>
    <a:srgbClr val="FFCCFF"/>
    <a:srgbClr val="FFFFCC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12" autoAdjust="0"/>
    <p:restoredTop sz="86338" autoAdjust="0"/>
  </p:normalViewPr>
  <p:slideViewPr>
    <p:cSldViewPr>
      <p:cViewPr varScale="1">
        <p:scale>
          <a:sx n="114" d="100"/>
          <a:sy n="114" d="100"/>
        </p:scale>
        <p:origin x="-155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>
            <a:extLst>
              <a:ext uri="{FF2B5EF4-FFF2-40B4-BE49-F238E27FC236}">
                <a16:creationId xmlns:a16="http://schemas.microsoft.com/office/drawing/2014/main" xmlns="" id="{80E767A6-E798-4B52-8B51-72C6E27A374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xmlns="" id="{9D732BBC-3FFC-497F-8281-A97C4A4AF63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1796" name="Rectangle 4">
            <a:extLst>
              <a:ext uri="{FF2B5EF4-FFF2-40B4-BE49-F238E27FC236}">
                <a16:creationId xmlns:a16="http://schemas.microsoft.com/office/drawing/2014/main" xmlns="" id="{B5F0F261-E5A9-4601-8C27-AABB9238FC5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1797" name="Rectangle 5">
            <a:extLst>
              <a:ext uri="{FF2B5EF4-FFF2-40B4-BE49-F238E27FC236}">
                <a16:creationId xmlns:a16="http://schemas.microsoft.com/office/drawing/2014/main" xmlns="" id="{8D07C4FC-E4F0-468D-9874-30050DD28DC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b="0"/>
            </a:lvl1pPr>
          </a:lstStyle>
          <a:p>
            <a:pPr>
              <a:defRPr/>
            </a:pPr>
            <a:fld id="{275C53EE-2B38-4A43-98C2-23C47F30E2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>
            <a:extLst>
              <a:ext uri="{FF2B5EF4-FFF2-40B4-BE49-F238E27FC236}">
                <a16:creationId xmlns:a16="http://schemas.microsoft.com/office/drawing/2014/main" xmlns="" id="{80B5C759-ACAA-42D2-8F2B-318A6182CB0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3235" name="Rectangle 3">
            <a:extLst>
              <a:ext uri="{FF2B5EF4-FFF2-40B4-BE49-F238E27FC236}">
                <a16:creationId xmlns:a16="http://schemas.microsoft.com/office/drawing/2014/main" xmlns="" id="{573783AE-617D-4BBD-AA8B-F4D866C848E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xmlns="" id="{B30075A8-0F6F-4261-8D52-F54A0AA612B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7" name="Rectangle 5">
            <a:extLst>
              <a:ext uri="{FF2B5EF4-FFF2-40B4-BE49-F238E27FC236}">
                <a16:creationId xmlns:a16="http://schemas.microsoft.com/office/drawing/2014/main" xmlns="" id="{05C94783-5656-4D8C-A695-5AA77A10C40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23238" name="Rectangle 6">
            <a:extLst>
              <a:ext uri="{FF2B5EF4-FFF2-40B4-BE49-F238E27FC236}">
                <a16:creationId xmlns:a16="http://schemas.microsoft.com/office/drawing/2014/main" xmlns="" id="{5FCE9DAC-9675-43E2-9C1D-975CC9C908B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3239" name="Rectangle 7">
            <a:extLst>
              <a:ext uri="{FF2B5EF4-FFF2-40B4-BE49-F238E27FC236}">
                <a16:creationId xmlns:a16="http://schemas.microsoft.com/office/drawing/2014/main" xmlns="" id="{F639F2D8-6D40-4610-BE7D-7C6CB6C3DD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b="0"/>
            </a:lvl1pPr>
          </a:lstStyle>
          <a:p>
            <a:pPr>
              <a:defRPr/>
            </a:pPr>
            <a:fld id="{06404854-9D3C-4339-A750-33F25C18FE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00127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每次预习</a:t>
            </a:r>
            <a:r>
              <a:rPr lang="en-US" altLang="zh-CN" dirty="0"/>
              <a:t>10</a:t>
            </a:r>
            <a:r>
              <a:rPr lang="zh-CN" altLang="en-US" dirty="0"/>
              <a:t>分题目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AEED02-DEBB-4086-9978-43F0B6C2A67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20628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81075"/>
            <a:ext cx="578485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-11113" y="869950"/>
            <a:ext cx="9140826" cy="594995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Picture 8" descr="C:\Users\Administrator\AppData\Roaming\Tencent\Users\195296061\QQ\WinTemp\RichOle\C8LLE]%Q5V5JI0{A(CKR{KK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1113"/>
            <a:ext cx="903288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直角三角形 11"/>
          <p:cNvSpPr/>
          <p:nvPr userDrawn="1"/>
        </p:nvSpPr>
        <p:spPr>
          <a:xfrm rot="16200000">
            <a:off x="8636794" y="6353969"/>
            <a:ext cx="504825" cy="50323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-7938" y="741363"/>
            <a:ext cx="9148763" cy="166687"/>
          </a:xfrm>
          <a:prstGeom prst="rect">
            <a:avLst/>
          </a:prstGeom>
          <a:gradFill>
            <a:gsLst>
              <a:gs pos="0">
                <a:srgbClr val="0033AB"/>
              </a:gs>
              <a:gs pos="100000">
                <a:schemeClr val="accent1">
                  <a:alpha val="0"/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857224" y="227806"/>
            <a:ext cx="3714776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2A65AC"/>
                </a:solidFill>
                <a:effectLst>
                  <a:reflection blurRad="6350" stA="55000" endA="300" endPos="45500" dir="5400000" sy="-100000" algn="bl" rotWithShape="0"/>
                </a:effectLst>
                <a:latin typeface="华文新魏" pitchFamily="2" charset="-122"/>
                <a:ea typeface="华文新魏" pitchFamily="2" charset="-122"/>
              </a:rPr>
              <a:t>西北工业大学概率统计教研室</a:t>
            </a:r>
          </a:p>
        </p:txBody>
      </p:sp>
    </p:spTree>
    <p:extLst>
      <p:ext uri="{BB962C8B-B14F-4D97-AF65-F5344CB8AC3E}">
        <p14:creationId xmlns:p14="http://schemas.microsoft.com/office/powerpoint/2010/main" val="163408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2524114-8002-4906-91AD-38B75595C69B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xmlns="" id="{CB3423C4-2921-43BC-8DF7-79E539AD87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81075"/>
            <a:ext cx="578485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98C9C77-0085-43B4-8BA5-9C74436514D8}"/>
              </a:ext>
            </a:extLst>
          </p:cNvPr>
          <p:cNvSpPr/>
          <p:nvPr userDrawn="1"/>
        </p:nvSpPr>
        <p:spPr>
          <a:xfrm>
            <a:off x="-11113" y="869950"/>
            <a:ext cx="9140826" cy="594995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Picture 8" descr="C:\Users\Administrator\AppData\Roaming\Tencent\Users\195296061\QQ\WinTemp\RichOle\C8LLE]%Q5V5JI0{A(CKR{KK.png">
            <a:extLst>
              <a:ext uri="{FF2B5EF4-FFF2-40B4-BE49-F238E27FC236}">
                <a16:creationId xmlns:a16="http://schemas.microsoft.com/office/drawing/2014/main" xmlns="" id="{571CB718-BDE6-48CA-B26A-AA1764473D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1113"/>
            <a:ext cx="903288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直角三角形 10">
            <a:extLst>
              <a:ext uri="{FF2B5EF4-FFF2-40B4-BE49-F238E27FC236}">
                <a16:creationId xmlns:a16="http://schemas.microsoft.com/office/drawing/2014/main" xmlns="" id="{DEC0308A-32B4-496C-848A-2B56B418D398}"/>
              </a:ext>
            </a:extLst>
          </p:cNvPr>
          <p:cNvSpPr/>
          <p:nvPr userDrawn="1"/>
        </p:nvSpPr>
        <p:spPr>
          <a:xfrm rot="16200000">
            <a:off x="8636794" y="6353969"/>
            <a:ext cx="504825" cy="50323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D7FB29AD-6D29-4F03-BFAB-6CC66C6F7756}"/>
              </a:ext>
            </a:extLst>
          </p:cNvPr>
          <p:cNvSpPr/>
          <p:nvPr userDrawn="1"/>
        </p:nvSpPr>
        <p:spPr>
          <a:xfrm>
            <a:off x="-7938" y="741363"/>
            <a:ext cx="9148763" cy="166687"/>
          </a:xfrm>
          <a:prstGeom prst="rect">
            <a:avLst/>
          </a:prstGeom>
          <a:gradFill>
            <a:gsLst>
              <a:gs pos="0">
                <a:srgbClr val="0033AB"/>
              </a:gs>
              <a:gs pos="100000">
                <a:schemeClr val="accent1">
                  <a:alpha val="0"/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450B668-D446-4E50-8326-0116414930C6}"/>
              </a:ext>
            </a:extLst>
          </p:cNvPr>
          <p:cNvSpPr/>
          <p:nvPr userDrawn="1"/>
        </p:nvSpPr>
        <p:spPr>
          <a:xfrm>
            <a:off x="857224" y="227806"/>
            <a:ext cx="3714776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2A65AC"/>
                </a:solidFill>
                <a:effectLst>
                  <a:reflection blurRad="6350" stA="55000" endA="300" endPos="45500" dir="5400000" sy="-100000" algn="bl" rotWithShape="0"/>
                </a:effectLst>
                <a:latin typeface="华文新魏" pitchFamily="2" charset="-122"/>
                <a:ea typeface="华文新魏" pitchFamily="2" charset="-122"/>
              </a:rPr>
              <a:t>西北工业大学概率统计教研室</a:t>
            </a:r>
          </a:p>
        </p:txBody>
      </p:sp>
    </p:spTree>
    <p:extLst>
      <p:ext uri="{BB962C8B-B14F-4D97-AF65-F5344CB8AC3E}">
        <p14:creationId xmlns:p14="http://schemas.microsoft.com/office/powerpoint/2010/main" val="2540496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BEB7F9A-F6DA-4A5C-B712-3449099120D6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AD2C3D1-A2B8-4308-87F4-E39E7BB56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81075"/>
            <a:ext cx="578485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0F319B27-99CC-48E6-834E-1452463DA966}"/>
              </a:ext>
            </a:extLst>
          </p:cNvPr>
          <p:cNvSpPr/>
          <p:nvPr userDrawn="1"/>
        </p:nvSpPr>
        <p:spPr>
          <a:xfrm>
            <a:off x="-11113" y="869950"/>
            <a:ext cx="9140826" cy="594995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Picture 8" descr="C:\Users\Administrator\AppData\Roaming\Tencent\Users\195296061\QQ\WinTemp\RichOle\C8LLE]%Q5V5JI0{A(CKR{KK.png">
            <a:extLst>
              <a:ext uri="{FF2B5EF4-FFF2-40B4-BE49-F238E27FC236}">
                <a16:creationId xmlns:a16="http://schemas.microsoft.com/office/drawing/2014/main" xmlns="" id="{05C5B18A-E031-4BF0-BB4B-6D6918705D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1113"/>
            <a:ext cx="903288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xmlns="" id="{9B0D6170-6682-44C8-A9CA-BB7F67A07E26}"/>
              </a:ext>
            </a:extLst>
          </p:cNvPr>
          <p:cNvSpPr/>
          <p:nvPr userDrawn="1"/>
        </p:nvSpPr>
        <p:spPr>
          <a:xfrm rot="16200000">
            <a:off x="8636794" y="6353969"/>
            <a:ext cx="504825" cy="50323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22EF4AC-1883-4B52-87D5-54F6D37D9C8A}"/>
              </a:ext>
            </a:extLst>
          </p:cNvPr>
          <p:cNvSpPr/>
          <p:nvPr userDrawn="1"/>
        </p:nvSpPr>
        <p:spPr>
          <a:xfrm>
            <a:off x="-7938" y="741363"/>
            <a:ext cx="9148763" cy="166687"/>
          </a:xfrm>
          <a:prstGeom prst="rect">
            <a:avLst/>
          </a:prstGeom>
          <a:gradFill>
            <a:gsLst>
              <a:gs pos="0">
                <a:srgbClr val="0033AB"/>
              </a:gs>
              <a:gs pos="100000">
                <a:schemeClr val="accent1">
                  <a:alpha val="0"/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22E032B1-6908-4D23-BC0C-94A2AC65904D}"/>
              </a:ext>
            </a:extLst>
          </p:cNvPr>
          <p:cNvSpPr/>
          <p:nvPr userDrawn="1"/>
        </p:nvSpPr>
        <p:spPr>
          <a:xfrm>
            <a:off x="857224" y="227806"/>
            <a:ext cx="3714776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2A65AC"/>
                </a:solidFill>
                <a:effectLst>
                  <a:reflection blurRad="6350" stA="55000" endA="300" endPos="45500" dir="5400000" sy="-100000" algn="bl" rotWithShape="0"/>
                </a:effectLst>
                <a:latin typeface="华文新魏" pitchFamily="2" charset="-122"/>
                <a:ea typeface="华文新魏" pitchFamily="2" charset="-122"/>
              </a:rPr>
              <a:t>西北工业大学概率统计教研室</a:t>
            </a:r>
          </a:p>
        </p:txBody>
      </p:sp>
    </p:spTree>
    <p:extLst>
      <p:ext uri="{BB962C8B-B14F-4D97-AF65-F5344CB8AC3E}">
        <p14:creationId xmlns:p14="http://schemas.microsoft.com/office/powerpoint/2010/main" val="1963304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679B657-6611-4F55-B36B-86808C22D2FB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B48EBEC-4608-4DEF-80D7-236AA7E9CA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81075"/>
            <a:ext cx="578485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8FE6216F-A999-49C6-A843-D50C0E08CE55}"/>
              </a:ext>
            </a:extLst>
          </p:cNvPr>
          <p:cNvSpPr/>
          <p:nvPr userDrawn="1"/>
        </p:nvSpPr>
        <p:spPr>
          <a:xfrm>
            <a:off x="-11113" y="869950"/>
            <a:ext cx="9140826" cy="594995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Picture 8" descr="C:\Users\Administrator\AppData\Roaming\Tencent\Users\195296061\QQ\WinTemp\RichOle\C8LLE]%Q5V5JI0{A(CKR{KK.png">
            <a:extLst>
              <a:ext uri="{FF2B5EF4-FFF2-40B4-BE49-F238E27FC236}">
                <a16:creationId xmlns:a16="http://schemas.microsoft.com/office/drawing/2014/main" xmlns="" id="{D1A360FF-E26C-465E-8FC5-CA42A4B664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1113"/>
            <a:ext cx="903288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xmlns="" id="{22C87024-870C-4CB1-B65E-43F691D3E439}"/>
              </a:ext>
            </a:extLst>
          </p:cNvPr>
          <p:cNvSpPr/>
          <p:nvPr userDrawn="1"/>
        </p:nvSpPr>
        <p:spPr>
          <a:xfrm rot="16200000">
            <a:off x="8636794" y="6353969"/>
            <a:ext cx="504825" cy="50323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82F98E9D-D803-4B9F-9722-7F5FDFDDDC14}"/>
              </a:ext>
            </a:extLst>
          </p:cNvPr>
          <p:cNvSpPr/>
          <p:nvPr userDrawn="1"/>
        </p:nvSpPr>
        <p:spPr>
          <a:xfrm>
            <a:off x="-7938" y="741363"/>
            <a:ext cx="9148763" cy="166687"/>
          </a:xfrm>
          <a:prstGeom prst="rect">
            <a:avLst/>
          </a:prstGeom>
          <a:gradFill>
            <a:gsLst>
              <a:gs pos="0">
                <a:srgbClr val="0033AB"/>
              </a:gs>
              <a:gs pos="100000">
                <a:schemeClr val="accent1">
                  <a:alpha val="0"/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508EF08-0D76-432D-9E3C-B66FE1B82BD2}"/>
              </a:ext>
            </a:extLst>
          </p:cNvPr>
          <p:cNvSpPr/>
          <p:nvPr userDrawn="1"/>
        </p:nvSpPr>
        <p:spPr>
          <a:xfrm>
            <a:off x="857224" y="227806"/>
            <a:ext cx="3714776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2A65AC"/>
                </a:solidFill>
                <a:effectLst>
                  <a:reflection blurRad="6350" stA="55000" endA="300" endPos="45500" dir="5400000" sy="-100000" algn="bl" rotWithShape="0"/>
                </a:effectLst>
                <a:latin typeface="华文新魏" pitchFamily="2" charset="-122"/>
                <a:ea typeface="华文新魏" pitchFamily="2" charset="-122"/>
              </a:rPr>
              <a:t>西北工业大学概率统计教研室</a:t>
            </a:r>
          </a:p>
        </p:txBody>
      </p:sp>
    </p:spTree>
    <p:extLst>
      <p:ext uri="{BB962C8B-B14F-4D97-AF65-F5344CB8AC3E}">
        <p14:creationId xmlns:p14="http://schemas.microsoft.com/office/powerpoint/2010/main" val="3557178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81075"/>
            <a:ext cx="578485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-11113" y="869950"/>
            <a:ext cx="9140826" cy="594995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8" descr="C:\Users\Administrator\AppData\Roaming\Tencent\Users\195296061\QQ\WinTemp\RichOle\C8LLE]%Q5V5JI0{A(CKR{KK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1113"/>
            <a:ext cx="903288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直角三角形 4"/>
          <p:cNvSpPr/>
          <p:nvPr userDrawn="1"/>
        </p:nvSpPr>
        <p:spPr>
          <a:xfrm rot="16200000">
            <a:off x="8636794" y="6353969"/>
            <a:ext cx="504825" cy="50323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7938" y="741363"/>
            <a:ext cx="9148763" cy="166687"/>
          </a:xfrm>
          <a:prstGeom prst="rect">
            <a:avLst/>
          </a:prstGeom>
          <a:gradFill>
            <a:gsLst>
              <a:gs pos="0">
                <a:srgbClr val="0033AB"/>
              </a:gs>
              <a:gs pos="100000">
                <a:schemeClr val="accent1">
                  <a:alpha val="0"/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57224" y="227806"/>
            <a:ext cx="3714776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2A65AC"/>
                </a:solidFill>
                <a:effectLst>
                  <a:reflection blurRad="6350" stA="55000" endA="300" endPos="45500" dir="5400000" sy="-100000" algn="bl" rotWithShape="0"/>
                </a:effectLst>
                <a:latin typeface="华文新魏" pitchFamily="2" charset="-122"/>
                <a:ea typeface="华文新魏" pitchFamily="2" charset="-122"/>
              </a:rPr>
              <a:t>西北工业大学概率统计教研室</a:t>
            </a:r>
          </a:p>
        </p:txBody>
      </p:sp>
    </p:spTree>
    <p:extLst>
      <p:ext uri="{BB962C8B-B14F-4D97-AF65-F5344CB8AC3E}">
        <p14:creationId xmlns:p14="http://schemas.microsoft.com/office/powerpoint/2010/main" val="528749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7581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3B7CDAC-5E98-46C8-9BAD-715160A1FF53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9F9D4952-08E0-46A0-A3C9-44CE93729E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81075"/>
            <a:ext cx="578485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72133E11-2EC3-440C-8AC7-70C0CC6C857B}"/>
              </a:ext>
            </a:extLst>
          </p:cNvPr>
          <p:cNvSpPr/>
          <p:nvPr userDrawn="1"/>
        </p:nvSpPr>
        <p:spPr>
          <a:xfrm>
            <a:off x="-11113" y="869950"/>
            <a:ext cx="9140826" cy="594995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Picture 8" descr="C:\Users\Administrator\AppData\Roaming\Tencent\Users\195296061\QQ\WinTemp\RichOle\C8LLE]%Q5V5JI0{A(CKR{KK.png">
            <a:extLst>
              <a:ext uri="{FF2B5EF4-FFF2-40B4-BE49-F238E27FC236}">
                <a16:creationId xmlns:a16="http://schemas.microsoft.com/office/drawing/2014/main" xmlns="" id="{4FABF08D-A8DF-4677-96FB-2B65892FC6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1113"/>
            <a:ext cx="903288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xmlns="" id="{E2D3D739-0857-44F6-BFFB-0401D5921D5F}"/>
              </a:ext>
            </a:extLst>
          </p:cNvPr>
          <p:cNvSpPr/>
          <p:nvPr userDrawn="1"/>
        </p:nvSpPr>
        <p:spPr>
          <a:xfrm rot="16200000">
            <a:off x="8636794" y="6353969"/>
            <a:ext cx="504825" cy="50323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E616FFC-618C-4B40-8577-E7C11F220364}"/>
              </a:ext>
            </a:extLst>
          </p:cNvPr>
          <p:cNvSpPr/>
          <p:nvPr userDrawn="1"/>
        </p:nvSpPr>
        <p:spPr>
          <a:xfrm>
            <a:off x="-7938" y="741363"/>
            <a:ext cx="9148763" cy="166687"/>
          </a:xfrm>
          <a:prstGeom prst="rect">
            <a:avLst/>
          </a:prstGeom>
          <a:gradFill>
            <a:gsLst>
              <a:gs pos="0">
                <a:srgbClr val="0033AB"/>
              </a:gs>
              <a:gs pos="100000">
                <a:schemeClr val="accent1">
                  <a:alpha val="0"/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B69F2E97-3B6C-4F1A-9BF6-2A2EBEBB2297}"/>
              </a:ext>
            </a:extLst>
          </p:cNvPr>
          <p:cNvSpPr/>
          <p:nvPr userDrawn="1"/>
        </p:nvSpPr>
        <p:spPr>
          <a:xfrm>
            <a:off x="857224" y="227806"/>
            <a:ext cx="3714776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2A65AC"/>
                </a:solidFill>
                <a:effectLst>
                  <a:reflection blurRad="6350" stA="55000" endA="300" endPos="45500" dir="5400000" sy="-100000" algn="bl" rotWithShape="0"/>
                </a:effectLst>
                <a:latin typeface="华文新魏" pitchFamily="2" charset="-122"/>
                <a:ea typeface="华文新魏" pitchFamily="2" charset="-122"/>
              </a:rPr>
              <a:t>西北工业大学概率统计教研室</a:t>
            </a:r>
          </a:p>
        </p:txBody>
      </p:sp>
    </p:spTree>
    <p:extLst>
      <p:ext uri="{BB962C8B-B14F-4D97-AF65-F5344CB8AC3E}">
        <p14:creationId xmlns:p14="http://schemas.microsoft.com/office/powerpoint/2010/main" val="4095539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xmlns="" id="{F19CB2D1-8996-402C-8F96-DF5BF0EA2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xmlns="" id="{E8D45902-FEC1-4409-88FB-2A59FB6E9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6" name="日期占位符 3">
            <a:extLst>
              <a:ext uri="{FF2B5EF4-FFF2-40B4-BE49-F238E27FC236}">
                <a16:creationId xmlns:a16="http://schemas.microsoft.com/office/drawing/2014/main" xmlns="" id="{8F8CFE49-AC87-4EDE-BE30-15A8B65BA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7" name="页脚占位符 4">
            <a:extLst>
              <a:ext uri="{FF2B5EF4-FFF2-40B4-BE49-F238E27FC236}">
                <a16:creationId xmlns:a16="http://schemas.microsoft.com/office/drawing/2014/main" xmlns="" id="{348C7BDF-9314-43AB-9990-3B13136CE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xmlns="" id="{11049CCE-98B9-4C5B-B92E-D8D81CC4E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3B7CDAC-5E98-46C8-9BAD-715160A1FF53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B98D940B-B855-4276-8FC4-81F84ECF1A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81075"/>
            <a:ext cx="578485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2FDAB2E7-054B-44C4-AD0E-6985DEAE6B80}"/>
              </a:ext>
            </a:extLst>
          </p:cNvPr>
          <p:cNvSpPr/>
          <p:nvPr userDrawn="1"/>
        </p:nvSpPr>
        <p:spPr>
          <a:xfrm>
            <a:off x="-11113" y="869950"/>
            <a:ext cx="9140826" cy="594995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1" name="Picture 8" descr="C:\Users\Administrator\AppData\Roaming\Tencent\Users\195296061\QQ\WinTemp\RichOle\C8LLE]%Q5V5JI0{A(CKR{KK.png">
            <a:extLst>
              <a:ext uri="{FF2B5EF4-FFF2-40B4-BE49-F238E27FC236}">
                <a16:creationId xmlns:a16="http://schemas.microsoft.com/office/drawing/2014/main" xmlns="" id="{D8DA6950-BD23-4909-A993-FF6BB2F12D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1113"/>
            <a:ext cx="903288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直角三角形 21">
            <a:extLst>
              <a:ext uri="{FF2B5EF4-FFF2-40B4-BE49-F238E27FC236}">
                <a16:creationId xmlns:a16="http://schemas.microsoft.com/office/drawing/2014/main" xmlns="" id="{5E19378C-450C-413A-80C1-C44A3EAB9216}"/>
              </a:ext>
            </a:extLst>
          </p:cNvPr>
          <p:cNvSpPr/>
          <p:nvPr userDrawn="1"/>
        </p:nvSpPr>
        <p:spPr>
          <a:xfrm rot="16200000">
            <a:off x="8636794" y="6353969"/>
            <a:ext cx="504825" cy="50323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04441BC8-3E71-4298-8185-9269646ADC1C}"/>
              </a:ext>
            </a:extLst>
          </p:cNvPr>
          <p:cNvSpPr/>
          <p:nvPr userDrawn="1"/>
        </p:nvSpPr>
        <p:spPr>
          <a:xfrm>
            <a:off x="-7938" y="741363"/>
            <a:ext cx="9148763" cy="166687"/>
          </a:xfrm>
          <a:prstGeom prst="rect">
            <a:avLst/>
          </a:prstGeom>
          <a:gradFill>
            <a:gsLst>
              <a:gs pos="0">
                <a:srgbClr val="0033AB"/>
              </a:gs>
              <a:gs pos="100000">
                <a:schemeClr val="accent1">
                  <a:alpha val="0"/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D0298F80-240D-4CEF-84FA-701F311F3016}"/>
              </a:ext>
            </a:extLst>
          </p:cNvPr>
          <p:cNvSpPr/>
          <p:nvPr userDrawn="1"/>
        </p:nvSpPr>
        <p:spPr>
          <a:xfrm>
            <a:off x="857224" y="227806"/>
            <a:ext cx="3714776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2A65AC"/>
                </a:solidFill>
                <a:effectLst>
                  <a:reflection blurRad="6350" stA="55000" endA="300" endPos="45500" dir="5400000" sy="-100000" algn="bl" rotWithShape="0"/>
                </a:effectLst>
                <a:latin typeface="华文新魏" pitchFamily="2" charset="-122"/>
                <a:ea typeface="华文新魏" pitchFamily="2" charset="-122"/>
              </a:rPr>
              <a:t>西北工业大学概率统计教研室</a:t>
            </a:r>
          </a:p>
        </p:txBody>
      </p:sp>
    </p:spTree>
    <p:extLst>
      <p:ext uri="{BB962C8B-B14F-4D97-AF65-F5344CB8AC3E}">
        <p14:creationId xmlns:p14="http://schemas.microsoft.com/office/powerpoint/2010/main" val="2740866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B12281-08EB-4998-AC44-6C8CBCDA84E7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4F341A0-A169-4FB5-B5D3-DCE7133C6A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81075"/>
            <a:ext cx="578485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8EC164B5-99D6-454E-919C-AECB021C72D3}"/>
              </a:ext>
            </a:extLst>
          </p:cNvPr>
          <p:cNvSpPr/>
          <p:nvPr userDrawn="1"/>
        </p:nvSpPr>
        <p:spPr>
          <a:xfrm>
            <a:off x="-11113" y="869950"/>
            <a:ext cx="9140826" cy="594995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Picture 8" descr="C:\Users\Administrator\AppData\Roaming\Tencent\Users\195296061\QQ\WinTemp\RichOle\C8LLE]%Q5V5JI0{A(CKR{KK.png">
            <a:extLst>
              <a:ext uri="{FF2B5EF4-FFF2-40B4-BE49-F238E27FC236}">
                <a16:creationId xmlns:a16="http://schemas.microsoft.com/office/drawing/2014/main" xmlns="" id="{25EB8325-7816-47E4-A500-72559BF979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1113"/>
            <a:ext cx="903288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CFC12C3-DBF8-4DC7-8FB4-62FE8D77CD08}"/>
              </a:ext>
            </a:extLst>
          </p:cNvPr>
          <p:cNvSpPr/>
          <p:nvPr userDrawn="1"/>
        </p:nvSpPr>
        <p:spPr>
          <a:xfrm>
            <a:off x="-7938" y="741363"/>
            <a:ext cx="9148763" cy="166687"/>
          </a:xfrm>
          <a:prstGeom prst="rect">
            <a:avLst/>
          </a:prstGeom>
          <a:gradFill>
            <a:gsLst>
              <a:gs pos="0">
                <a:srgbClr val="0033AB"/>
              </a:gs>
              <a:gs pos="100000">
                <a:schemeClr val="accent1">
                  <a:alpha val="0"/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D8F798F7-BE75-41FF-AD07-385F69F1A590}"/>
              </a:ext>
            </a:extLst>
          </p:cNvPr>
          <p:cNvSpPr/>
          <p:nvPr userDrawn="1"/>
        </p:nvSpPr>
        <p:spPr>
          <a:xfrm>
            <a:off x="857224" y="227806"/>
            <a:ext cx="3714776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2A65AC"/>
                </a:solidFill>
                <a:effectLst>
                  <a:reflection blurRad="6350" stA="55000" endA="300" endPos="45500" dir="5400000" sy="-100000" algn="bl" rotWithShape="0"/>
                </a:effectLst>
                <a:latin typeface="华文新魏" pitchFamily="2" charset="-122"/>
                <a:ea typeface="华文新魏" pitchFamily="2" charset="-122"/>
              </a:rPr>
              <a:t>西北工业大学概率统计教研室</a:t>
            </a: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xmlns="" id="{3FF2E1D2-7F3B-45CA-B948-A29B21F065C5}"/>
              </a:ext>
            </a:extLst>
          </p:cNvPr>
          <p:cNvSpPr txBox="1">
            <a:spLocks/>
          </p:cNvSpPr>
          <p:nvPr userDrawn="1"/>
        </p:nvSpPr>
        <p:spPr>
          <a:xfrm>
            <a:off x="8637588" y="6510338"/>
            <a:ext cx="541337" cy="365125"/>
          </a:xfrm>
          <a:prstGeom prst="rect">
            <a:avLst/>
          </a:prstGeom>
        </p:spPr>
        <p:txBody>
          <a:bodyPr anchor="b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B2CA8C79-F55D-4712-956F-C4518938D5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06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52B6C8F-11E1-484C-BDF3-410B9CDFB48B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xmlns="" id="{D6E2FE04-5C73-4930-90D3-37018F4FE6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81075"/>
            <a:ext cx="578485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E16B76D7-C540-4006-AC81-27DFA6F2F9DB}"/>
              </a:ext>
            </a:extLst>
          </p:cNvPr>
          <p:cNvSpPr/>
          <p:nvPr userDrawn="1"/>
        </p:nvSpPr>
        <p:spPr>
          <a:xfrm>
            <a:off x="3174" y="896937"/>
            <a:ext cx="9140826" cy="594995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Picture 8" descr="C:\Users\Administrator\AppData\Roaming\Tencent\Users\195296061\QQ\WinTemp\RichOle\C8LLE]%Q5V5JI0{A(CKR{KK.png">
            <a:extLst>
              <a:ext uri="{FF2B5EF4-FFF2-40B4-BE49-F238E27FC236}">
                <a16:creationId xmlns:a16="http://schemas.microsoft.com/office/drawing/2014/main" xmlns="" id="{46E62CAF-669C-4762-B44B-C58F407A50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1113"/>
            <a:ext cx="903288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直角三角形 10">
            <a:extLst>
              <a:ext uri="{FF2B5EF4-FFF2-40B4-BE49-F238E27FC236}">
                <a16:creationId xmlns:a16="http://schemas.microsoft.com/office/drawing/2014/main" xmlns="" id="{54124120-F7FE-437B-B05C-2ED83193F925}"/>
              </a:ext>
            </a:extLst>
          </p:cNvPr>
          <p:cNvSpPr/>
          <p:nvPr userDrawn="1"/>
        </p:nvSpPr>
        <p:spPr>
          <a:xfrm rot="16200000">
            <a:off x="8636794" y="6353969"/>
            <a:ext cx="504825" cy="50323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F095FC7D-9102-4370-BD84-75EB7F63B2B9}"/>
              </a:ext>
            </a:extLst>
          </p:cNvPr>
          <p:cNvSpPr/>
          <p:nvPr userDrawn="1"/>
        </p:nvSpPr>
        <p:spPr>
          <a:xfrm>
            <a:off x="-7938" y="741363"/>
            <a:ext cx="9148763" cy="166687"/>
          </a:xfrm>
          <a:prstGeom prst="rect">
            <a:avLst/>
          </a:prstGeom>
          <a:gradFill>
            <a:gsLst>
              <a:gs pos="0">
                <a:srgbClr val="0033AB"/>
              </a:gs>
              <a:gs pos="100000">
                <a:schemeClr val="accent1">
                  <a:alpha val="0"/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5DB959B-CB21-4650-80CB-C2F0F3BD2BED}"/>
              </a:ext>
            </a:extLst>
          </p:cNvPr>
          <p:cNvSpPr/>
          <p:nvPr userDrawn="1"/>
        </p:nvSpPr>
        <p:spPr>
          <a:xfrm>
            <a:off x="857224" y="227806"/>
            <a:ext cx="3714776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2A65AC"/>
                </a:solidFill>
                <a:effectLst>
                  <a:reflection blurRad="6350" stA="55000" endA="300" endPos="45500" dir="5400000" sy="-100000" algn="bl" rotWithShape="0"/>
                </a:effectLst>
                <a:latin typeface="华文新魏" pitchFamily="2" charset="-122"/>
                <a:ea typeface="华文新魏" pitchFamily="2" charset="-122"/>
              </a:rPr>
              <a:t>西北工业大学概率统计教研室</a:t>
            </a:r>
          </a:p>
        </p:txBody>
      </p:sp>
    </p:spTree>
    <p:extLst>
      <p:ext uri="{BB962C8B-B14F-4D97-AF65-F5344CB8AC3E}">
        <p14:creationId xmlns:p14="http://schemas.microsoft.com/office/powerpoint/2010/main" val="487095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5D95B15-2CFA-4F90-BC08-1FF4256357AA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10" name="图片 6">
            <a:extLst>
              <a:ext uri="{FF2B5EF4-FFF2-40B4-BE49-F238E27FC236}">
                <a16:creationId xmlns:a16="http://schemas.microsoft.com/office/drawing/2014/main" xmlns="" id="{0F17B59C-6076-4166-9DC1-DD46A6EB0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81075"/>
            <a:ext cx="578485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73E6CD1D-5D54-4238-A302-6DCCEB093733}"/>
              </a:ext>
            </a:extLst>
          </p:cNvPr>
          <p:cNvSpPr/>
          <p:nvPr userDrawn="1"/>
        </p:nvSpPr>
        <p:spPr>
          <a:xfrm>
            <a:off x="-11113" y="869950"/>
            <a:ext cx="9140826" cy="594995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Picture 8" descr="C:\Users\Administrator\AppData\Roaming\Tencent\Users\195296061\QQ\WinTemp\RichOle\C8LLE]%Q5V5JI0{A(CKR{KK.png">
            <a:extLst>
              <a:ext uri="{FF2B5EF4-FFF2-40B4-BE49-F238E27FC236}">
                <a16:creationId xmlns:a16="http://schemas.microsoft.com/office/drawing/2014/main" xmlns="" id="{FCCA779A-C8AF-4C91-B825-A51C354E10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1113"/>
            <a:ext cx="903288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直角三角形 12">
            <a:extLst>
              <a:ext uri="{FF2B5EF4-FFF2-40B4-BE49-F238E27FC236}">
                <a16:creationId xmlns:a16="http://schemas.microsoft.com/office/drawing/2014/main" xmlns="" id="{180757C3-B34F-4504-B5D5-C0472393F2EF}"/>
              </a:ext>
            </a:extLst>
          </p:cNvPr>
          <p:cNvSpPr/>
          <p:nvPr userDrawn="1"/>
        </p:nvSpPr>
        <p:spPr>
          <a:xfrm rot="16200000">
            <a:off x="8636794" y="6353969"/>
            <a:ext cx="504825" cy="50323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6C08C859-5D4F-4EED-98FD-F3F3615B757C}"/>
              </a:ext>
            </a:extLst>
          </p:cNvPr>
          <p:cNvSpPr/>
          <p:nvPr userDrawn="1"/>
        </p:nvSpPr>
        <p:spPr>
          <a:xfrm>
            <a:off x="-7938" y="741363"/>
            <a:ext cx="9148763" cy="166687"/>
          </a:xfrm>
          <a:prstGeom prst="rect">
            <a:avLst/>
          </a:prstGeom>
          <a:gradFill>
            <a:gsLst>
              <a:gs pos="0">
                <a:srgbClr val="0033AB"/>
              </a:gs>
              <a:gs pos="100000">
                <a:schemeClr val="accent1">
                  <a:alpha val="0"/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9CBA46CC-5AE3-46E0-89D9-F8667724F04A}"/>
              </a:ext>
            </a:extLst>
          </p:cNvPr>
          <p:cNvSpPr/>
          <p:nvPr userDrawn="1"/>
        </p:nvSpPr>
        <p:spPr>
          <a:xfrm>
            <a:off x="857224" y="227806"/>
            <a:ext cx="3714776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2A65AC"/>
                </a:solidFill>
                <a:effectLst>
                  <a:reflection blurRad="6350" stA="55000" endA="300" endPos="45500" dir="5400000" sy="-100000" algn="bl" rotWithShape="0"/>
                </a:effectLst>
                <a:latin typeface="华文新魏" pitchFamily="2" charset="-122"/>
                <a:ea typeface="华文新魏" pitchFamily="2" charset="-122"/>
              </a:rPr>
              <a:t>西北工业大学概率统计教研室</a:t>
            </a:r>
          </a:p>
        </p:txBody>
      </p:sp>
    </p:spTree>
    <p:extLst>
      <p:ext uri="{BB962C8B-B14F-4D97-AF65-F5344CB8AC3E}">
        <p14:creationId xmlns:p14="http://schemas.microsoft.com/office/powerpoint/2010/main" val="1542019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6BA8A67-4673-4217-97B0-9F5A69FC0392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6" name="图片 6">
            <a:extLst>
              <a:ext uri="{FF2B5EF4-FFF2-40B4-BE49-F238E27FC236}">
                <a16:creationId xmlns:a16="http://schemas.microsoft.com/office/drawing/2014/main" xmlns="" id="{AE09C9B5-2A8C-4FA3-BF88-CC28C82D3A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81075"/>
            <a:ext cx="578485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88CEA18-910E-47A0-8271-310FDAEF915E}"/>
              </a:ext>
            </a:extLst>
          </p:cNvPr>
          <p:cNvSpPr/>
          <p:nvPr userDrawn="1"/>
        </p:nvSpPr>
        <p:spPr>
          <a:xfrm>
            <a:off x="-11113" y="869950"/>
            <a:ext cx="9140826" cy="594995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Picture 8" descr="C:\Users\Administrator\AppData\Roaming\Tencent\Users\195296061\QQ\WinTemp\RichOle\C8LLE]%Q5V5JI0{A(CKR{KK.png">
            <a:extLst>
              <a:ext uri="{FF2B5EF4-FFF2-40B4-BE49-F238E27FC236}">
                <a16:creationId xmlns:a16="http://schemas.microsoft.com/office/drawing/2014/main" xmlns="" id="{9A1C23DF-489F-4BAE-99C2-C080CD1976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1113"/>
            <a:ext cx="903288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直角三角形 8">
            <a:extLst>
              <a:ext uri="{FF2B5EF4-FFF2-40B4-BE49-F238E27FC236}">
                <a16:creationId xmlns:a16="http://schemas.microsoft.com/office/drawing/2014/main" xmlns="" id="{49C014A3-43C7-4465-A478-B3ACEF96D1D1}"/>
              </a:ext>
            </a:extLst>
          </p:cNvPr>
          <p:cNvSpPr/>
          <p:nvPr userDrawn="1"/>
        </p:nvSpPr>
        <p:spPr>
          <a:xfrm rot="16200000">
            <a:off x="8636794" y="6353969"/>
            <a:ext cx="504825" cy="50323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C4497450-76E4-486D-95D9-6213C002025B}"/>
              </a:ext>
            </a:extLst>
          </p:cNvPr>
          <p:cNvSpPr/>
          <p:nvPr userDrawn="1"/>
        </p:nvSpPr>
        <p:spPr>
          <a:xfrm>
            <a:off x="-7938" y="741363"/>
            <a:ext cx="9148763" cy="166687"/>
          </a:xfrm>
          <a:prstGeom prst="rect">
            <a:avLst/>
          </a:prstGeom>
          <a:gradFill>
            <a:gsLst>
              <a:gs pos="0">
                <a:srgbClr val="0033AB"/>
              </a:gs>
              <a:gs pos="100000">
                <a:schemeClr val="accent1">
                  <a:alpha val="0"/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E167C96-B470-438C-B73D-E153BC65740B}"/>
              </a:ext>
            </a:extLst>
          </p:cNvPr>
          <p:cNvSpPr/>
          <p:nvPr userDrawn="1"/>
        </p:nvSpPr>
        <p:spPr>
          <a:xfrm>
            <a:off x="857224" y="227806"/>
            <a:ext cx="3714776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2A65AC"/>
                </a:solidFill>
                <a:effectLst>
                  <a:reflection blurRad="6350" stA="55000" endA="300" endPos="45500" dir="5400000" sy="-100000" algn="bl" rotWithShape="0"/>
                </a:effectLst>
                <a:latin typeface="华文新魏" pitchFamily="2" charset="-122"/>
                <a:ea typeface="华文新魏" pitchFamily="2" charset="-122"/>
              </a:rPr>
              <a:t>西北工业大学概率统计教研室</a:t>
            </a:r>
          </a:p>
        </p:txBody>
      </p:sp>
    </p:spTree>
    <p:extLst>
      <p:ext uri="{BB962C8B-B14F-4D97-AF65-F5344CB8AC3E}">
        <p14:creationId xmlns:p14="http://schemas.microsoft.com/office/powerpoint/2010/main" val="1818878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DD148C5-4802-4B70-B0BD-EEC7455B54B0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5" name="图片 6">
            <a:extLst>
              <a:ext uri="{FF2B5EF4-FFF2-40B4-BE49-F238E27FC236}">
                <a16:creationId xmlns:a16="http://schemas.microsoft.com/office/drawing/2014/main" xmlns="" id="{E5E2B3F5-4B2B-43DD-B3FB-578CA22377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81075"/>
            <a:ext cx="578485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1D33127-CD8D-4B8A-83E4-157B82CFB73F}"/>
              </a:ext>
            </a:extLst>
          </p:cNvPr>
          <p:cNvSpPr/>
          <p:nvPr userDrawn="1"/>
        </p:nvSpPr>
        <p:spPr>
          <a:xfrm>
            <a:off x="-11113" y="869950"/>
            <a:ext cx="9140826" cy="594995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Picture 8" descr="C:\Users\Administrator\AppData\Roaming\Tencent\Users\195296061\QQ\WinTemp\RichOle\C8LLE]%Q5V5JI0{A(CKR{KK.png">
            <a:extLst>
              <a:ext uri="{FF2B5EF4-FFF2-40B4-BE49-F238E27FC236}">
                <a16:creationId xmlns:a16="http://schemas.microsoft.com/office/drawing/2014/main" xmlns="" id="{7754F4A0-F33A-461D-B4BB-F3C72C65EC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1113"/>
            <a:ext cx="903288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直角三角形 7">
            <a:extLst>
              <a:ext uri="{FF2B5EF4-FFF2-40B4-BE49-F238E27FC236}">
                <a16:creationId xmlns:a16="http://schemas.microsoft.com/office/drawing/2014/main" xmlns="" id="{FB5A3781-EBA0-4B54-92A6-082726824F91}"/>
              </a:ext>
            </a:extLst>
          </p:cNvPr>
          <p:cNvSpPr/>
          <p:nvPr userDrawn="1"/>
        </p:nvSpPr>
        <p:spPr>
          <a:xfrm rot="16200000">
            <a:off x="8636794" y="6353969"/>
            <a:ext cx="504825" cy="50323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F268AFA-B81D-44A2-B706-FFAFAF6294D1}"/>
              </a:ext>
            </a:extLst>
          </p:cNvPr>
          <p:cNvSpPr/>
          <p:nvPr userDrawn="1"/>
        </p:nvSpPr>
        <p:spPr>
          <a:xfrm>
            <a:off x="-7938" y="741363"/>
            <a:ext cx="9148763" cy="166687"/>
          </a:xfrm>
          <a:prstGeom prst="rect">
            <a:avLst/>
          </a:prstGeom>
          <a:gradFill>
            <a:gsLst>
              <a:gs pos="0">
                <a:srgbClr val="0033AB"/>
              </a:gs>
              <a:gs pos="100000">
                <a:schemeClr val="accent1">
                  <a:alpha val="0"/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B039739C-E2CB-4C1E-9CC7-FD7868A95FC7}"/>
              </a:ext>
            </a:extLst>
          </p:cNvPr>
          <p:cNvSpPr/>
          <p:nvPr userDrawn="1"/>
        </p:nvSpPr>
        <p:spPr>
          <a:xfrm>
            <a:off x="857224" y="227806"/>
            <a:ext cx="3714776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2A65AC"/>
                </a:solidFill>
                <a:effectLst>
                  <a:reflection blurRad="6350" stA="55000" endA="300" endPos="45500" dir="5400000" sy="-100000" algn="bl" rotWithShape="0"/>
                </a:effectLst>
                <a:latin typeface="华文新魏" pitchFamily="2" charset="-122"/>
                <a:ea typeface="华文新魏" pitchFamily="2" charset="-122"/>
              </a:rPr>
              <a:t>西北工业大学概率统计教研室</a:t>
            </a:r>
          </a:p>
        </p:txBody>
      </p:sp>
    </p:spTree>
    <p:extLst>
      <p:ext uri="{BB962C8B-B14F-4D97-AF65-F5344CB8AC3E}">
        <p14:creationId xmlns:p14="http://schemas.microsoft.com/office/powerpoint/2010/main" val="1269440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5A740FE-4F65-4654-BF4B-9C6503A5E25C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xmlns="" id="{3BAC08DB-93F7-41CF-82BA-330D21E785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81075"/>
            <a:ext cx="578485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E17C3E96-B4C4-44C8-B5F2-1DFD93570B86}"/>
              </a:ext>
            </a:extLst>
          </p:cNvPr>
          <p:cNvSpPr/>
          <p:nvPr userDrawn="1"/>
        </p:nvSpPr>
        <p:spPr>
          <a:xfrm>
            <a:off x="-11113" y="869950"/>
            <a:ext cx="9140826" cy="594995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Picture 8" descr="C:\Users\Administrator\AppData\Roaming\Tencent\Users\195296061\QQ\WinTemp\RichOle\C8LLE]%Q5V5JI0{A(CKR{KK.png">
            <a:extLst>
              <a:ext uri="{FF2B5EF4-FFF2-40B4-BE49-F238E27FC236}">
                <a16:creationId xmlns:a16="http://schemas.microsoft.com/office/drawing/2014/main" xmlns="" id="{4FBF510D-A795-4139-8110-3AC705819F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1113"/>
            <a:ext cx="903288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直角三角形 10">
            <a:extLst>
              <a:ext uri="{FF2B5EF4-FFF2-40B4-BE49-F238E27FC236}">
                <a16:creationId xmlns:a16="http://schemas.microsoft.com/office/drawing/2014/main" xmlns="" id="{ECECC893-1872-4F05-B767-24D5187E832B}"/>
              </a:ext>
            </a:extLst>
          </p:cNvPr>
          <p:cNvSpPr/>
          <p:nvPr userDrawn="1"/>
        </p:nvSpPr>
        <p:spPr>
          <a:xfrm rot="16200000">
            <a:off x="8636794" y="6353969"/>
            <a:ext cx="504825" cy="50323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F3F050D4-9368-4F30-8DF0-0C7D0B33F59F}"/>
              </a:ext>
            </a:extLst>
          </p:cNvPr>
          <p:cNvSpPr/>
          <p:nvPr userDrawn="1"/>
        </p:nvSpPr>
        <p:spPr>
          <a:xfrm>
            <a:off x="-7938" y="741363"/>
            <a:ext cx="9148763" cy="166687"/>
          </a:xfrm>
          <a:prstGeom prst="rect">
            <a:avLst/>
          </a:prstGeom>
          <a:gradFill>
            <a:gsLst>
              <a:gs pos="0">
                <a:srgbClr val="0033AB"/>
              </a:gs>
              <a:gs pos="100000">
                <a:schemeClr val="accent1">
                  <a:alpha val="0"/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D5F939CA-453F-42E6-AA45-841642578468}"/>
              </a:ext>
            </a:extLst>
          </p:cNvPr>
          <p:cNvSpPr/>
          <p:nvPr userDrawn="1"/>
        </p:nvSpPr>
        <p:spPr>
          <a:xfrm>
            <a:off x="857224" y="227806"/>
            <a:ext cx="3714776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2A65AC"/>
                </a:solidFill>
                <a:effectLst>
                  <a:reflection blurRad="6350" stA="55000" endA="300" endPos="45500" dir="5400000" sy="-100000" algn="bl" rotWithShape="0"/>
                </a:effectLst>
                <a:latin typeface="华文新魏" pitchFamily="2" charset="-122"/>
                <a:ea typeface="华文新魏" pitchFamily="2" charset="-122"/>
              </a:rPr>
              <a:t>西北工业大学概率统计教研室</a:t>
            </a:r>
          </a:p>
        </p:txBody>
      </p:sp>
    </p:spTree>
    <p:extLst>
      <p:ext uri="{BB962C8B-B14F-4D97-AF65-F5344CB8AC3E}">
        <p14:creationId xmlns:p14="http://schemas.microsoft.com/office/powerpoint/2010/main" val="245012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95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37" r:id="rId1"/>
    <p:sldLayoutId id="2147486723" r:id="rId2"/>
    <p:sldLayoutId id="2147486724" r:id="rId3"/>
    <p:sldLayoutId id="2147486725" r:id="rId4"/>
    <p:sldLayoutId id="2147486726" r:id="rId5"/>
    <p:sldLayoutId id="2147486727" r:id="rId6"/>
    <p:sldLayoutId id="2147486728" r:id="rId7"/>
    <p:sldLayoutId id="2147486729" r:id="rId8"/>
    <p:sldLayoutId id="2147486730" r:id="rId9"/>
    <p:sldLayoutId id="2147486731" r:id="rId10"/>
    <p:sldLayoutId id="2147486732" r:id="rId11"/>
    <p:sldLayoutId id="2147486733" r:id="rId12"/>
    <p:sldLayoutId id="2147486734" r:id="rId13"/>
    <p:sldLayoutId id="2147486735" r:id="rId14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00.jpe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9FA3B6D-DE4A-41ED-8BFC-0BE6D10CA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294" y="37635"/>
            <a:ext cx="3628346" cy="1080000"/>
          </a:xfrm>
          <a:prstGeom prst="rect">
            <a:avLst/>
          </a:prstGeom>
        </p:spPr>
      </p:pic>
      <p:pic>
        <p:nvPicPr>
          <p:cNvPr id="14342" name="Picture 6" descr="C:\Users\Administrator\AppData\Roaming\Tencent\Users\195296061\QQ\WinTemp\RichOle\R5WI%%$ZA5E37MH1{IBF7K5.png"/>
          <p:cNvPicPr>
            <a:picLocks noChangeAspect="1" noChangeArrowheads="1"/>
          </p:cNvPicPr>
          <p:nvPr/>
        </p:nvPicPr>
        <p:blipFill>
          <a:blip r:embed="rId4" cstate="print">
            <a:lum bright="-18000" contrast="10000"/>
          </a:blip>
          <a:srcRect/>
          <a:stretch>
            <a:fillRect/>
          </a:stretch>
        </p:blipFill>
        <p:spPr bwMode="auto">
          <a:xfrm>
            <a:off x="0" y="3357562"/>
            <a:ext cx="9144000" cy="857255"/>
          </a:xfrm>
          <a:prstGeom prst="rect">
            <a:avLst/>
          </a:prstGeom>
          <a:solidFill>
            <a:srgbClr val="0040C0">
              <a:alpha val="25000"/>
            </a:srgbClr>
          </a:solidFill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42910" y="3571876"/>
            <a:ext cx="8077200" cy="4572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600" b="0" i="0" u="none" strike="noStrike" kern="10" cap="none" spc="0" normalizeH="0" baseline="0" noProof="0" dirty="0">
                <a:ln w="6350">
                  <a:noFill/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概率论与数理统计</a:t>
            </a:r>
          </a:p>
        </p:txBody>
      </p:sp>
      <p:sp>
        <p:nvSpPr>
          <p:cNvPr id="7" name="矩形 6"/>
          <p:cNvSpPr/>
          <p:nvPr/>
        </p:nvSpPr>
        <p:spPr>
          <a:xfrm>
            <a:off x="2051720" y="5959677"/>
            <a:ext cx="5288090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2086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</a:rPr>
              <a:t>西北工业大学数学与统计学院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2086"/>
              </a:solidFill>
              <a:effectLst/>
              <a:uLnTx/>
              <a:uFillTx/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6" name="Picture 10" descr="C:\Users\Administrator\AppData\Roaming\Tencent\Users\195296061\QQ\WinTemp\RichOle\88CFI[MJS(FMMCCH2LZ_]%B.png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071546"/>
            <a:ext cx="9144000" cy="2358000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3059832" y="4725144"/>
            <a:ext cx="2853696" cy="96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5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86"/>
                </a:solidFill>
                <a:effectLst/>
                <a:uLnTx/>
                <a:uFillTx/>
                <a:latin typeface="楷体" pitchFamily="49" charset="-122"/>
                <a:ea typeface="楷体" pitchFamily="49" charset="-122"/>
              </a:rPr>
              <a:t>张红慧</a:t>
            </a:r>
            <a:endParaRPr kumimoji="0" lang="en-US" altLang="zh-CN" sz="4500" b="1" i="0" u="none" strike="noStrike" kern="0" cap="none" spc="0" normalizeH="0" baseline="0" noProof="0" dirty="0">
              <a:ln>
                <a:noFill/>
              </a:ln>
              <a:solidFill>
                <a:srgbClr val="002086"/>
              </a:solidFill>
              <a:effectLst/>
              <a:uLnTx/>
              <a:uFillTx/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293096"/>
            <a:ext cx="2373723" cy="2373723"/>
          </a:xfrm>
          <a:prstGeom prst="rect">
            <a:avLst/>
          </a:prstGeom>
        </p:spPr>
      </p:pic>
      <p:pic>
        <p:nvPicPr>
          <p:cNvPr id="10" name="Picture 4" descr="C:\Users\hh\Desktop\大挑决赛\校徽等\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40" y="44530"/>
            <a:ext cx="5040561" cy="108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845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11436"/>
    </mc:Choice>
    <mc:Fallback xmlns="">
      <p:transition spd="slow" advTm="114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35236"/>
            <a:ext cx="7942263" cy="1019175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927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379374"/>
            <a:ext cx="4549264" cy="3270165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052736"/>
            <a:ext cx="6440865" cy="1857073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14" y="3667300"/>
            <a:ext cx="4137354" cy="2784464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388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19540"/>
            <a:ext cx="8820472" cy="1546975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08920"/>
            <a:ext cx="4268650" cy="3058989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46"/>
          <a:stretch/>
        </p:blipFill>
        <p:spPr bwMode="auto">
          <a:xfrm>
            <a:off x="107503" y="5877272"/>
            <a:ext cx="4104457" cy="523778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17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334171" cy="5285342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91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5" y="1181286"/>
            <a:ext cx="8604448" cy="462980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8" y="1844824"/>
            <a:ext cx="4608512" cy="1708292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89040"/>
            <a:ext cx="3675931" cy="2514920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877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7694613" cy="4248150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21" y="5661248"/>
            <a:ext cx="3990975" cy="895350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34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58" y="980728"/>
            <a:ext cx="8894763" cy="400050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6" y="1556792"/>
            <a:ext cx="4080464" cy="2530734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04" y="4191727"/>
            <a:ext cx="3180364" cy="2549642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39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05" y="1052736"/>
            <a:ext cx="7314009" cy="5581466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662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8172400" cy="1308246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2420888"/>
            <a:ext cx="3744416" cy="2477205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5" y="5013176"/>
            <a:ext cx="3891955" cy="1699165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059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" y="1268760"/>
            <a:ext cx="7456487" cy="4819650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832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2" y="1052736"/>
            <a:ext cx="8766555" cy="64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5" y="1697128"/>
            <a:ext cx="8608268" cy="1060551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494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8637588" y="6510338"/>
            <a:ext cx="54133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B689D98-3C03-4F5C-9A5D-DDD820F427AA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pic>
        <p:nvPicPr>
          <p:cNvPr id="3358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019" y="3933070"/>
            <a:ext cx="3835140" cy="2752738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58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8" y="1052670"/>
            <a:ext cx="4629458" cy="2688508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352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335466" cy="1204397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644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" y="3212976"/>
            <a:ext cx="7856537" cy="1800225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31" y="1772816"/>
            <a:ext cx="7742237" cy="1285875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3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365" y="4221088"/>
            <a:ext cx="3384376" cy="2521535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7" b="24531"/>
          <a:stretch/>
        </p:blipFill>
        <p:spPr bwMode="auto">
          <a:xfrm>
            <a:off x="4534354" y="3230478"/>
            <a:ext cx="3154620" cy="796954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8" y="986325"/>
            <a:ext cx="3892884" cy="2452241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114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986324"/>
            <a:ext cx="3418128" cy="2110480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3" y="3933056"/>
            <a:ext cx="4172064" cy="2542605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996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69447"/>
            <a:ext cx="8388424" cy="1288558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018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27" y="1186325"/>
            <a:ext cx="6732587" cy="1685925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4954116" cy="3566650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473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9" y="1052736"/>
            <a:ext cx="8388424" cy="2118461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91" y="3429000"/>
            <a:ext cx="4292600" cy="297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535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8132763" cy="4448175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324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" y="1340769"/>
            <a:ext cx="8892479" cy="388200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64246"/>
            <a:ext cx="6315075" cy="628650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235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1428750"/>
            <a:ext cx="7551737" cy="4000500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228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685087" cy="4238625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97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96" y="980728"/>
            <a:ext cx="8388424" cy="1289878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2" y="3933056"/>
            <a:ext cx="3668885" cy="2604458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47"/>
          <a:stretch/>
        </p:blipFill>
        <p:spPr bwMode="auto">
          <a:xfrm>
            <a:off x="48124" y="2420888"/>
            <a:ext cx="4593674" cy="1304570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562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36" y="1244156"/>
            <a:ext cx="6817502" cy="799340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36" y="2224472"/>
            <a:ext cx="6839266" cy="2551610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778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535" y="3861048"/>
            <a:ext cx="4464417" cy="2849488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5"/>
            <a:ext cx="4104456" cy="2660031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504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4" y="1052736"/>
            <a:ext cx="4593674" cy="3124491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366" y="1052736"/>
            <a:ext cx="4219126" cy="2995062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04332"/>
            <a:ext cx="4464496" cy="2301286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707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6840760" cy="1584176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5" y="2762389"/>
            <a:ext cx="3208566" cy="1872208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754604"/>
            <a:ext cx="3024336" cy="1771008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081" y="5275746"/>
            <a:ext cx="2732309" cy="1268816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385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24" y="1340768"/>
            <a:ext cx="7390779" cy="1102920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50021"/>
            <a:ext cx="6837363" cy="3343275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616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48C5-4802-4B70-B0BD-EEC7455B54B0}" type="slidenum">
              <a:rPr lang="zh-CN" altLang="en-US" smtClean="0"/>
              <a:pPr/>
              <a:t>36</a:t>
            </a:fld>
            <a:endParaRPr lang="zh-CN" altLang="en-US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5" y="980728"/>
            <a:ext cx="6049291" cy="5787994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2571326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6678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34006"/>
            <a:ext cx="3456384" cy="2899050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1052736"/>
            <a:ext cx="3744416" cy="2946737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109124"/>
            <a:ext cx="3528392" cy="2622592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03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93" y="908720"/>
            <a:ext cx="8239645" cy="3523297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4" y="4554982"/>
            <a:ext cx="2888113" cy="2071367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376" y="4510487"/>
            <a:ext cx="3275856" cy="2258509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338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7723187" cy="1571625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40968"/>
            <a:ext cx="6148402" cy="3312785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12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207" y="1007977"/>
            <a:ext cx="3200097" cy="2372494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149080"/>
            <a:ext cx="4251357" cy="2516509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034"/>
            <a:ext cx="4306735" cy="3005708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96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915" y="3717032"/>
            <a:ext cx="4281614" cy="3044701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447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24744"/>
            <a:ext cx="5904656" cy="5579832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449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24744"/>
            <a:ext cx="7632156" cy="4882108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881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7637463" cy="1133475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74243"/>
            <a:ext cx="6980237" cy="3857625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131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7" y="1340768"/>
            <a:ext cx="7208837" cy="4905375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387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1124743"/>
            <a:ext cx="4510087" cy="3347833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501008"/>
            <a:ext cx="4275932" cy="3266282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80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5222047" cy="3577010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411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4458911" cy="3024336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592631"/>
            <a:ext cx="4256875" cy="3097317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095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:\Users\Administrator\AppData\Roaming\Tencent\Users\195296061\QQ\WinTemp\RichOle\[35(EWDOL_XHI_OSM[(9FB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605" y="4695764"/>
            <a:ext cx="1678395" cy="2143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5" descr="6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619315"/>
            <a:ext cx="6089031" cy="1401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:\Users\Administrator\AppData\Roaming\Tencent\Users\195296061\QQ\WinTemp\RichOle\R5WI%%$ZA5E37MH1{IBF7K5.png"/>
          <p:cNvPicPr>
            <a:picLocks noChangeArrowheads="1"/>
          </p:cNvPicPr>
          <p:nvPr/>
        </p:nvPicPr>
        <p:blipFill>
          <a:blip r:embed="rId4" cstate="print">
            <a:lum bright="-18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" y="3212976"/>
            <a:ext cx="9139538" cy="617323"/>
          </a:xfrm>
          <a:prstGeom prst="rect">
            <a:avLst/>
          </a:prstGeom>
          <a:solidFill>
            <a:srgbClr val="0040C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56565" y="3301564"/>
            <a:ext cx="8073259" cy="440143"/>
          </a:xfrm>
          <a:prstGeom prst="rect">
            <a:avLst/>
          </a:prstGeom>
          <a:noFill/>
          <a:extLst/>
        </p:spPr>
        <p:txBody>
          <a:bodyPr anchor="ctr"/>
          <a:lstStyle/>
          <a:p>
            <a:pPr algn="ctr">
              <a:defRPr/>
            </a:pPr>
            <a:r>
              <a:rPr lang="zh-CN" altLang="en-US" sz="3750" b="1" kern="10" dirty="0" smtClean="0">
                <a:ln w="6350">
                  <a:noFill/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期末复习：主要知识点回顾</a:t>
            </a:r>
            <a:endParaRPr lang="zh-CN" altLang="en-US" sz="3750" b="1" kern="10" dirty="0">
              <a:ln w="6350">
                <a:noFill/>
                <a:round/>
                <a:headEnd/>
                <a:tailEnd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10" descr="C:\Users\Administrator\AppData\Roaming\Tencent\Users\195296061\QQ\WinTemp\RichOle\88CFI[MJS(FMMCCH2LZ_]%B.png"/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40"/>
          <a:stretch/>
        </p:blipFill>
        <p:spPr bwMode="auto">
          <a:xfrm>
            <a:off x="4462" y="990593"/>
            <a:ext cx="9139538" cy="222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C:\Users\hh\Desktop\大挑决赛\校徽等\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21361"/>
            <a:ext cx="5040561" cy="108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00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8"/>
            <a:ext cx="6932613" cy="2838450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98" y="1268759"/>
            <a:ext cx="7751763" cy="962025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707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532440" cy="2040087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05064"/>
            <a:ext cx="3788097" cy="2318533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776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732" y="3973650"/>
            <a:ext cx="3829066" cy="2416250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41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9" y="1196752"/>
            <a:ext cx="8964488" cy="872810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942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96420"/>
            <a:ext cx="7280299" cy="5481226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88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395392"/>
            <a:ext cx="6539061" cy="4395808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700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208963" cy="990600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18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36" y="2852936"/>
            <a:ext cx="4444972" cy="3187355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177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7527379" cy="3209986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6242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6761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2328922"/>
            <a:ext cx="5543525" cy="3386077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445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93800"/>
            <a:ext cx="6858000" cy="4475163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84743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7923213" cy="2476500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6407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7668344" cy="2433149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08695"/>
            <a:ext cx="5810994" cy="2856961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3540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52736"/>
            <a:ext cx="4685336" cy="5620996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958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5" y="1268760"/>
            <a:ext cx="7951787" cy="2619375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4077072"/>
            <a:ext cx="4392488" cy="532423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59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5013176"/>
            <a:ext cx="5940152" cy="1430486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711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" y="1124744"/>
            <a:ext cx="8037513" cy="4876800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030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8208912" cy="1840938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96952"/>
            <a:ext cx="4067175" cy="2495550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8331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6538118" cy="5442098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80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852936"/>
            <a:ext cx="2505075" cy="866775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7262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80728"/>
            <a:ext cx="6580187" cy="1343025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9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9" y="2420888"/>
            <a:ext cx="4429125" cy="1143000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9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2" y="3717032"/>
            <a:ext cx="4872632" cy="29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58635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2593819"/>
            <a:ext cx="8208912" cy="3521338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014413"/>
            <a:ext cx="6768752" cy="1437385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597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48C5-4802-4B70-B0BD-EEC7455B54B0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32" y="3861741"/>
            <a:ext cx="3744416" cy="2902704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54387"/>
            <a:ext cx="4268650" cy="3058989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578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60" y="999414"/>
            <a:ext cx="4499769" cy="2652713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578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6" y="1019949"/>
            <a:ext cx="3424111" cy="2611644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055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1268760"/>
            <a:ext cx="8748464" cy="852642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2636912"/>
            <a:ext cx="4392488" cy="3042763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038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4744"/>
            <a:ext cx="5562600" cy="2088232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15338"/>
            <a:ext cx="4167813" cy="2996952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98156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3052</TotalTime>
  <Words>28</Words>
  <Application>Microsoft Office PowerPoint</Application>
  <PresentationFormat>全屏显示(4:3)</PresentationFormat>
  <Paragraphs>9</Paragraphs>
  <Slides>63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4" baseType="lpstr"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jolin</dc:creator>
  <cp:lastModifiedBy>haozhucy</cp:lastModifiedBy>
  <cp:revision>162</cp:revision>
  <cp:lastPrinted>1601-01-01T00:00:00Z</cp:lastPrinted>
  <dcterms:created xsi:type="dcterms:W3CDTF">2015-09-16T12:23:27Z</dcterms:created>
  <dcterms:modified xsi:type="dcterms:W3CDTF">2022-12-06T09:31:34Z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